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85" r:id="rId6"/>
    <p:sldId id="286" r:id="rId7"/>
    <p:sldId id="270" r:id="rId8"/>
    <p:sldId id="278" r:id="rId9"/>
    <p:sldId id="282" r:id="rId10"/>
    <p:sldId id="267" r:id="rId11"/>
    <p:sldId id="268" r:id="rId12"/>
    <p:sldId id="269" r:id="rId13"/>
    <p:sldId id="283" r:id="rId14"/>
    <p:sldId id="284" r:id="rId15"/>
    <p:sldId id="271" r:id="rId16"/>
    <p:sldId id="272" r:id="rId17"/>
    <p:sldId id="280" r:id="rId18"/>
    <p:sldId id="279" r:id="rId19"/>
    <p:sldId id="275" r:id="rId20"/>
    <p:sldId id="281" r:id="rId21"/>
    <p:sldId id="287" r:id="rId22"/>
    <p:sldId id="288" r:id="rId23"/>
    <p:sldId id="291" r:id="rId24"/>
    <p:sldId id="292" r:id="rId25"/>
    <p:sldId id="294" r:id="rId26"/>
    <p:sldId id="297" r:id="rId27"/>
    <p:sldId id="296" r:id="rId28"/>
    <p:sldId id="298" r:id="rId29"/>
    <p:sldId id="299" r:id="rId30"/>
    <p:sldId id="293" r:id="rId31"/>
    <p:sldId id="300" r:id="rId32"/>
    <p:sldId id="301" r:id="rId33"/>
    <p:sldId id="289" r:id="rId34"/>
    <p:sldId id="304" r:id="rId35"/>
    <p:sldId id="30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000099"/>
    <a:srgbClr val="000000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5B6BF3-DF08-49E0-9B67-9682E772EA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3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slide" Target="slid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" TargetMode="External"/><Relationship Id="rId3" Type="http://schemas.openxmlformats.org/officeDocument/2006/relationships/hyperlink" Target="http://eamerica.ru/foto/new-york-2.php" TargetMode="External"/><Relationship Id="rId7" Type="http://schemas.openxmlformats.org/officeDocument/2006/relationships/hyperlink" Target="http://kartinki-na-rabochiy-st/" TargetMode="External"/><Relationship Id="rId12" Type="http://schemas.openxmlformats.org/officeDocument/2006/relationships/hyperlink" Target="http://www.biffen.ru/" TargetMode="External"/><Relationship Id="rId2" Type="http://schemas.openxmlformats.org/officeDocument/2006/relationships/hyperlink" Target="http://terekhofff.at.ua/photo/nju_jork_fot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irsovetov.ru/a/travels/travel-excursion/new-york-1.html" TargetMode="External"/><Relationship Id="rId11" Type="http://schemas.openxmlformats.org/officeDocument/2006/relationships/hyperlink" Target="http://content.mail.ru/arch/14" TargetMode="External"/><Relationship Id="rId5" Type="http://schemas.openxmlformats.org/officeDocument/2006/relationships/hyperlink" Target="http://lifeglobe.net/entry/1843" TargetMode="External"/><Relationship Id="rId10" Type="http://schemas.openxmlformats.org/officeDocument/2006/relationships/hyperlink" Target="http://states-of-america.ru/" TargetMode="External"/><Relationship Id="rId4" Type="http://schemas.openxmlformats.org/officeDocument/2006/relationships/hyperlink" Target="http://all-new-york.ru/new-york/dostoprimechtelnosti/" TargetMode="External"/><Relationship Id="rId9" Type="http://schemas.openxmlformats.org/officeDocument/2006/relationships/hyperlink" Target="http://prousa.ru/new_york_city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Harlem_River" TargetMode="External"/><Relationship Id="rId3" Type="http://schemas.openxmlformats.org/officeDocument/2006/relationships/hyperlink" Target="http://www.newyorkcitywalk.com/" TargetMode="External"/><Relationship Id="rId7" Type="http://schemas.openxmlformats.org/officeDocument/2006/relationships/hyperlink" Target="http://en.wikipedia....wiki/East_River" TargetMode="External"/><Relationship Id="rId2" Type="http://schemas.openxmlformats.org/officeDocument/2006/relationships/hyperlink" Target="http://en.wikipedia....n_new_york_cit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...ki/Hudson_River" TargetMode="External"/><Relationship Id="rId5" Type="http://schemas.openxmlformats.org/officeDocument/2006/relationships/hyperlink" Target="http://en.wikipedia....(new_york_city)/" TargetMode="External"/><Relationship Id="rId4" Type="http://schemas.openxmlformats.org/officeDocument/2006/relationships/hyperlink" Target="http://www.ny.com/locat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66"/>
            <a:ext cx="9143999" cy="3000395"/>
          </a:xfrm>
        </p:spPr>
        <p:txBody>
          <a:bodyPr/>
          <a:lstStyle/>
          <a:p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</a:rPr>
              <a:t>Welcome to New  York</a:t>
            </a:r>
            <a:r>
              <a:rPr lang="ru-RU" sz="4800" dirty="0" smtClean="0">
                <a:solidFill>
                  <a:srgbClr val="0000FF"/>
                </a:solidFill>
                <a:latin typeface="Times New Roman" pitchFamily="18" charset="0"/>
              </a:rPr>
              <a:t/>
            </a:r>
            <a:br>
              <a:rPr lang="ru-RU" sz="4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</a:rPr>
              <a:t>Lesson 7-8 “Streets and avenues”</a:t>
            </a:r>
            <a:br>
              <a:rPr lang="en-US" sz="4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3600" dirty="0" smtClean="0">
                <a:solidFill>
                  <a:srgbClr val="0000FF"/>
                </a:solidFill>
              </a:rPr>
              <a:t>For the 9</a:t>
            </a:r>
            <a:r>
              <a:rPr lang="en-US" sz="3600" baseline="30000" dirty="0" smtClean="0">
                <a:solidFill>
                  <a:srgbClr val="0000FF"/>
                </a:solidFill>
              </a:rPr>
              <a:t>th</a:t>
            </a:r>
            <a:r>
              <a:rPr lang="en-US" sz="3600" dirty="0" smtClean="0">
                <a:solidFill>
                  <a:srgbClr val="0000FF"/>
                </a:solidFill>
              </a:rPr>
              <a:t> form</a:t>
            </a:r>
            <a:r>
              <a:rPr lang="ru-RU" sz="4800" dirty="0" smtClean="0">
                <a:solidFill>
                  <a:schemeClr val="folHlink"/>
                </a:solidFill>
              </a:rPr>
              <a:t/>
            </a:r>
            <a:br>
              <a:rPr lang="ru-RU" sz="4800" dirty="0" smtClean="0">
                <a:solidFill>
                  <a:schemeClr val="folHlink"/>
                </a:solidFill>
              </a:rPr>
            </a:br>
            <a:endParaRPr lang="ru-RU" sz="4800" dirty="0">
              <a:latin typeface="Times New Roman" pitchFamily="18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857752" y="4437063"/>
            <a:ext cx="4000527" cy="11525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0000FF"/>
                </a:solidFill>
              </a:rPr>
              <a:t>       Гудкова Ирина Алексеевна, учитель английского языка МБОУ «АСОШ №2</a:t>
            </a:r>
            <a:r>
              <a:rPr lang="ru-RU" sz="1800" smtClean="0">
                <a:solidFill>
                  <a:srgbClr val="0000FF"/>
                </a:solidFill>
              </a:rPr>
              <a:t>» п.Адамовка</a:t>
            </a:r>
            <a:r>
              <a:rPr lang="ru-RU" sz="1800" dirty="0" smtClean="0">
                <a:solidFill>
                  <a:srgbClr val="0000FF"/>
                </a:solidFill>
              </a:rPr>
              <a:t>.</a:t>
            </a:r>
            <a:endParaRPr lang="ru-RU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</a:rPr>
              <a:t>NEW YORK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050" name="Picture 2" descr="C:\Users\Папа Пётр\Pictures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42852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“The City That Never Sleeps”, “The Capital of the World”, “The Center of the Universe”</a:t>
            </a:r>
            <a:r>
              <a:rPr lang="uk-UA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“The Big Apple”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апа Пётр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57422" y="428604"/>
            <a:ext cx="3929090" cy="857256"/>
          </a:xfrm>
          <a:solidFill>
            <a:srgbClr val="333399"/>
          </a:solidFill>
          <a:scene3d>
            <a:camera prst="orthographicFront">
              <a:rot lat="0" lon="21299999" rev="0"/>
            </a:camera>
            <a:lightRig rig="threePt" dir="t"/>
          </a:scene3d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New York!</a:t>
            </a:r>
            <a:endParaRPr lang="ru-RU" sz="6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1448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  <a:solidFill>
            <a:srgbClr val="0070C0"/>
          </a:solidFill>
          <a:ln>
            <a:solidFill>
              <a:srgbClr val="000099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STREETS AND AVENUES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2819400" cy="5373687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z="1600" b="1" dirty="0"/>
              <a:t>The </a:t>
            </a:r>
            <a:r>
              <a:rPr lang="en-US" sz="1600" b="1" dirty="0" err="1"/>
              <a:t>Empier</a:t>
            </a:r>
            <a:r>
              <a:rPr lang="en-US" sz="1600" b="1"/>
              <a:t> State Building 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Rockefeller Center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Guggenheim Museum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Central Park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Statue of Liberty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Central Station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Chrysler Building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American Museum of Natural History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UN Headquarters</a:t>
            </a:r>
          </a:p>
          <a:p>
            <a:pPr marL="533400" indent="-533400">
              <a:buFontTx/>
              <a:buAutoNum type="arabicPeriod"/>
            </a:pPr>
            <a:r>
              <a:rPr lang="en-US" sz="1600" b="1"/>
              <a:t>The World Trade Center</a:t>
            </a:r>
            <a:endParaRPr lang="ru-RU" sz="1600" b="1"/>
          </a:p>
        </p:txBody>
      </p:sp>
      <p:pic>
        <p:nvPicPr>
          <p:cNvPr id="64524" name="Picture 12" descr="карта Манх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2844" y="1341438"/>
            <a:ext cx="8821769" cy="5302272"/>
          </a:xfrm>
          <a:noFill/>
          <a:ln w="127000">
            <a:solidFill>
              <a:schemeClr val="bg2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Writing and reading dates</a:t>
            </a:r>
            <a:endParaRPr lang="ru-RU" dirty="0" smtClean="0">
              <a:solidFill>
                <a:srgbClr val="0000FF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BrE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they write "2 July / 2nd July / July 2". They say the "second of July" or "July the second".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In </a:t>
            </a:r>
            <a:r>
              <a:rPr lang="en-US" dirty="0" err="1" smtClean="0">
                <a:solidFill>
                  <a:srgbClr val="C00000"/>
                </a:solidFill>
              </a:rPr>
              <a:t>AmE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they write "July 2nd / July 2". They say "July second".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dirty="0" smtClean="0">
                <a:solidFill>
                  <a:srgbClr val="7030A0"/>
                </a:solidFill>
              </a:rPr>
              <a:t>Dates are sometimes written as numbers, for example, 3/10.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BrE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this means the third of </a:t>
            </a:r>
            <a:r>
              <a:rPr lang="en-US" dirty="0" err="1" smtClean="0">
                <a:solidFill>
                  <a:srgbClr val="7030A0"/>
                </a:solidFill>
              </a:rPr>
              <a:t>Octoder</a:t>
            </a:r>
            <a:r>
              <a:rPr lang="en-US" dirty="0" smtClean="0">
                <a:solidFill>
                  <a:srgbClr val="7030A0"/>
                </a:solidFill>
              </a:rPr>
              <a:t>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AmE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it means the tenth of March.</a:t>
            </a:r>
            <a:br>
              <a:rPr lang="en-US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1052736"/>
          </a:xfrm>
        </p:spPr>
        <p:txBody>
          <a:bodyPr>
            <a:normAutofit/>
          </a:bodyPr>
          <a:lstStyle/>
          <a:p>
            <a:r>
              <a:rPr lang="en-US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It`s difficult to get lost in New York. It has a very clever system of streets and avenues. Streets run east to west across the island and are often called cross-streets, while avenues run north to south down the island</a:t>
            </a:r>
            <a:r>
              <a:rPr 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Валера\Desktop\света\фотографии мест Нью-Йорка\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84976" cy="5683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426300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5</a:t>
            </a:r>
            <a:r>
              <a:rPr lang="en-US" sz="3200" b="1" baseline="30000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th</a:t>
            </a:r>
            <a:r>
              <a:rPr lang="en-US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Avenue  </a:t>
            </a:r>
            <a:r>
              <a:rPr lang="en-US" sz="2800" b="1" i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is </a:t>
            </a:r>
            <a:r>
              <a:rPr lang="en-US" sz="28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one</a:t>
            </a:r>
            <a:r>
              <a:rPr lang="en-US" sz="2800" b="1" i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of the most expensive streets in the world</a:t>
            </a:r>
            <a:endParaRPr lang="ru-RU" sz="2800" b="1" dirty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026" name="Picture 2" descr="C:\Users\Валера\Desktop\света\Нью-Йорк\201057844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84976" cy="6048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2375717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Apple Store, 5</a:t>
            </a:r>
            <a:r>
              <a:rPr lang="en-US" sz="3200" b="1" baseline="30000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th</a:t>
            </a:r>
            <a:r>
              <a:rPr lang="en-US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Avenue</a:t>
            </a:r>
            <a:endParaRPr lang="ru-RU" sz="3200" b="1" dirty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" name="Picture 2" descr="C:\Users\Валера\Desktop\света\Нью-Йорк\4333422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84976" cy="6048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61709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Autofit/>
          </a:bodyPr>
          <a:lstStyle/>
          <a:p>
            <a:r>
              <a:rPr lang="ru-RU" sz="4000" dirty="0" err="1" smtClean="0">
                <a:solidFill>
                  <a:srgbClr val="0000FF"/>
                </a:solidFill>
                <a:latin typeface="Monotype Corsiva" pitchFamily="66" charset="0"/>
              </a:rPr>
              <a:t>Manhattan</a:t>
            </a:r>
            <a:r>
              <a:rPr lang="ru-RU" sz="4000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r>
              <a:rPr lang="ru-RU" sz="4000" dirty="0" err="1" smtClean="0">
                <a:solidFill>
                  <a:srgbClr val="0000FF"/>
                </a:solidFill>
                <a:latin typeface="Monotype Corsiva" pitchFamily="66" charset="0"/>
              </a:rPr>
              <a:t>Avenue</a:t>
            </a:r>
            <a:r>
              <a:rPr lang="ru-RU" sz="4000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endParaRPr lang="ru-RU" sz="4000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929330"/>
            <a:ext cx="9144000" cy="92867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story of Manhattan Avenue really starts a block away, at the corner of 105</a:t>
            </a:r>
            <a:r>
              <a:rPr lang="en-US" b="1" baseline="30000" dirty="0" smtClean="0">
                <a:solidFill>
                  <a:srgbClr val="0000FF"/>
                </a:solidFill>
              </a:rPr>
              <a:t>th</a:t>
            </a: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00FF"/>
                </a:solidFill>
              </a:rPr>
              <a:t>Street and Central Park West. This great building was the New York Cancer</a:t>
            </a: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Hospital, built in 1884. </a:t>
            </a:r>
            <a:r>
              <a:rPr lang="ru-RU" b="1" dirty="0" err="1" smtClean="0">
                <a:solidFill>
                  <a:srgbClr val="0000FF"/>
                </a:solidFill>
              </a:rPr>
              <a:t>It's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the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predecessor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of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Sloan-Kettering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Cancer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Center</a:t>
            </a:r>
            <a:r>
              <a:rPr lang="ru-RU" b="1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http://www.newyorkcitywalk.com/images/nycwManhattanAve/Manhattanav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50112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2348880"/>
            <a:ext cx="576064" cy="2101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 descr="C:\Users\Валера\Desktop\света\Нью-Йорк\58206874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14" r="12214"/>
          <a:stretch>
            <a:fillRect/>
          </a:stretch>
        </p:blipFill>
        <p:spPr bwMode="auto">
          <a:xfrm>
            <a:off x="179388" y="188640"/>
            <a:ext cx="8785100" cy="5976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6309320"/>
            <a:ext cx="9144000" cy="548680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Grand Central Terminal is situated at the cross of 42 Street and Park Avenue</a:t>
            </a:r>
            <a:r>
              <a:rPr lang="en-US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464420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Park Avenue </a:t>
            </a:r>
            <a: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goes from Grand Central Terminal </a:t>
            </a:r>
            <a:endParaRPr lang="ru-RU" sz="2000" b="1" i="1" dirty="0">
              <a:solidFill>
                <a:srgbClr val="000099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Picture 2" descr="C:\Users\Валера\Desktop\света\Нью-Йорк\6462430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766953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14407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Wall Street </a:t>
            </a:r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 the financial center of the world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Валера\Desktop\света\Нью-Йорк\wall-street-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84976" cy="61987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0869366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"/>
            <a:ext cx="8229600" cy="785795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00FF"/>
                </a:solidFill>
                <a:latin typeface="Monotype Corsiva" pitchFamily="66" charset="0"/>
              </a:rPr>
              <a:t>Korea</a:t>
            </a:r>
            <a:r>
              <a:rPr lang="ru-RU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Monotype Corsiva" pitchFamily="66" charset="0"/>
              </a:rPr>
              <a:t>Town</a:t>
            </a:r>
            <a:endParaRPr lang="ru-RU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86454"/>
            <a:ext cx="9144000" cy="107154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Monotype Corsiva" pitchFamily="66" charset="0"/>
              </a:rPr>
              <a:t>On 32nd Street, between Broadway and 5th Avenue, is "Korea Town", although it would more properly be called "Korea Block".</a:t>
            </a:r>
            <a:endParaRPr lang="ru-RU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http://www.newyorkcitywalk.com/images/nycwKoreaTown/KoreaTow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857255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dirty="0" err="1" smtClean="0">
                <a:solidFill>
                  <a:srgbClr val="0000FF"/>
                </a:solidFill>
                <a:latin typeface="Monotype Corsiva" pitchFamily="66" charset="0"/>
              </a:rPr>
              <a:t>East</a:t>
            </a:r>
            <a:r>
              <a:rPr lang="ru-RU" dirty="0" smtClean="0">
                <a:solidFill>
                  <a:srgbClr val="0000FF"/>
                </a:solidFill>
                <a:latin typeface="Monotype Corsiva" pitchFamily="66" charset="0"/>
              </a:rPr>
              <a:t> 19th </a:t>
            </a:r>
            <a:r>
              <a:rPr lang="ru-RU" dirty="0" err="1" smtClean="0">
                <a:solidFill>
                  <a:srgbClr val="0000FF"/>
                </a:solidFill>
                <a:latin typeface="Monotype Corsiva" pitchFamily="66" charset="0"/>
              </a:rPr>
              <a:t>Street</a:t>
            </a:r>
            <a:r>
              <a:rPr lang="ru-RU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endParaRPr lang="ru-RU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500834"/>
            <a:ext cx="9144000" cy="357166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http://www.newyorkcitywalk.com/images/nycw19th/19th2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42968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The Metropolitan Museum of Art</a:t>
            </a:r>
            <a: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(the Met)</a:t>
            </a:r>
            <a:endParaRPr lang="ru-RU" sz="3200" b="1" dirty="0">
              <a:solidFill>
                <a:srgbClr val="000099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" name="Picture 2" descr="C:\Users\Валера\Desktop\света\Нью-Йорк\7423087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92696"/>
            <a:ext cx="8784976" cy="6032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2160" y="104344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It`s located in Central Park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86935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Subway</a:t>
            </a:r>
            <a:r>
              <a:rPr lang="en-US" sz="3200" b="1" dirty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(underground) station near Ground Zero Memorial</a:t>
            </a:r>
            <a:endParaRPr lang="ru-RU" sz="3200" b="1" dirty="0">
              <a:solidFill>
                <a:srgbClr val="000099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Picture 3" descr="C:\Users\Валера\Desktop\света\Нью-Йорк\article_image-image-articl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784976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681355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1916832"/>
            <a:ext cx="720080" cy="28215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Picture 2" descr="C:\Users\Валера\Desktop\света\Нью-Йорк\subway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66" b="2266"/>
          <a:stretch>
            <a:fillRect/>
          </a:stretch>
        </p:blipFill>
        <p:spPr bwMode="auto">
          <a:xfrm>
            <a:off x="179512" y="188640"/>
            <a:ext cx="8777276" cy="48012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5013176"/>
            <a:ext cx="8496944" cy="1728192"/>
          </a:xfrm>
        </p:spPr>
        <p:txBody>
          <a:bodyPr>
            <a:normAutofit/>
          </a:bodyPr>
          <a:lstStyle/>
          <a:p>
            <a:endParaRPr lang="en-US" sz="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“Means of transport in New York”</a:t>
            </a:r>
          </a:p>
          <a:p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23505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221088"/>
            <a:ext cx="5486400" cy="57606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C:\Users\Светлана\Desktop\Нью-Йорк мои катринки\Нью-Йорк\subway-2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81" b="5181"/>
          <a:stretch>
            <a:fillRect/>
          </a:stretch>
        </p:blipFill>
        <p:spPr bwMode="auto">
          <a:xfrm>
            <a:off x="179512" y="188640"/>
            <a:ext cx="8784976" cy="62644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03648" y="6453336"/>
            <a:ext cx="7416824" cy="404664"/>
          </a:xfrm>
        </p:spPr>
        <p:txBody>
          <a:bodyPr>
            <a:normAutofit/>
          </a:bodyPr>
          <a:lstStyle/>
          <a:p>
            <a:r>
              <a:rPr lang="en-US" sz="1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• Most of the subway stations have the same names as the streets.</a:t>
            </a:r>
            <a:endParaRPr lang="ru-RU" sz="1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07491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Валера\Desktop\света\Конкурс Новая школа будущего\71850325_subw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54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774411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Валера\Desktop\света\Конкурс Новая школа будущего\i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835688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669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Say if the following information is true, false or not mentioned. If there is no information, try to guess. Explain your answers.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    Mark and Rob are very excited about their first days in New Y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    It's easy to find your way in New York.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    Avenues run north to south.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    Streets run parallel to the Hudson River.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    All New York streets have numbers instead of names.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    It doesn't take long to visit the Empire State Building.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    Mark and Rob have been inside the Empire State Building.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8.    Mark and Rob have been inside Rockefeller Center.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9.    Mark and Rob have not been inside the Guggenheim Museum.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10.    Broadway is famous because it's the longest avenue in New York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11.    There are streets called Broadway in many American cities.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12.    Central Park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isn't very big.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Home task: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85924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</a:rPr>
              <a:t>Imagine that you have visited New York.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 Tell about the most interesting sights. 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00010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STREETS AND AVENUES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85794"/>
            <a:ext cx="3000364" cy="6072207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1.The Empire </a:t>
            </a:r>
            <a:r>
              <a:rPr lang="en-US" sz="2000" b="1" dirty="0">
                <a:solidFill>
                  <a:srgbClr val="002060"/>
                </a:solidFill>
              </a:rPr>
              <a:t>State Building 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2.The </a:t>
            </a:r>
            <a:r>
              <a:rPr lang="en-US" sz="2000" b="1" dirty="0">
                <a:solidFill>
                  <a:srgbClr val="002060"/>
                </a:solidFill>
              </a:rPr>
              <a:t>Rockefeller Center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3.The </a:t>
            </a:r>
            <a:r>
              <a:rPr lang="en-US" sz="2000" b="1" dirty="0">
                <a:solidFill>
                  <a:srgbClr val="002060"/>
                </a:solidFill>
              </a:rPr>
              <a:t>Guggenheim Museum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4.Central </a:t>
            </a:r>
            <a:r>
              <a:rPr lang="en-US" sz="2000" b="1" dirty="0">
                <a:solidFill>
                  <a:srgbClr val="002060"/>
                </a:solidFill>
              </a:rPr>
              <a:t>Park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5.The </a:t>
            </a:r>
            <a:r>
              <a:rPr lang="en-US" sz="2000" b="1" dirty="0">
                <a:solidFill>
                  <a:srgbClr val="002060"/>
                </a:solidFill>
              </a:rPr>
              <a:t>Statue of Liberty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6.Central </a:t>
            </a:r>
            <a:r>
              <a:rPr lang="en-US" sz="2000" b="1" dirty="0">
                <a:solidFill>
                  <a:srgbClr val="002060"/>
                </a:solidFill>
              </a:rPr>
              <a:t>Station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7.The Chrysler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Building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8.The American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Museum </a:t>
            </a:r>
            <a:r>
              <a:rPr lang="en-US" sz="2000" b="1" dirty="0">
                <a:solidFill>
                  <a:srgbClr val="002060"/>
                </a:solidFill>
              </a:rPr>
              <a:t>of Natural History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9.The </a:t>
            </a:r>
            <a:r>
              <a:rPr lang="en-US" sz="2000" b="1" dirty="0">
                <a:solidFill>
                  <a:srgbClr val="002060"/>
                </a:solidFill>
              </a:rPr>
              <a:t>UN Headquarters</a:t>
            </a:r>
          </a:p>
          <a:p>
            <a:pPr marL="533400" indent="-53340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10.The </a:t>
            </a:r>
            <a:r>
              <a:rPr lang="en-US" sz="2000" b="1" dirty="0">
                <a:solidFill>
                  <a:srgbClr val="002060"/>
                </a:solidFill>
              </a:rPr>
              <a:t>World Trade Cen</a:t>
            </a:r>
            <a:r>
              <a:rPr lang="en-US" sz="1800" b="1" dirty="0">
                <a:solidFill>
                  <a:srgbClr val="002060"/>
                </a:solidFill>
              </a:rPr>
              <a:t>ter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64524" name="Picture 12" descr="карта Манх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928926" y="928670"/>
            <a:ext cx="6035687" cy="5715040"/>
          </a:xfrm>
          <a:noFill/>
          <a:ln w="127000">
            <a:solidFill>
              <a:schemeClr val="bg2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17550" y="500063"/>
            <a:ext cx="8426450" cy="1060450"/>
          </a:xfr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</p:spPr>
      </p:pic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9244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New York is on … River. Another name of New </a:t>
            </a:r>
            <a:r>
              <a:rPr lang="en-US" sz="2800" dirty="0" smtClean="0">
                <a:solidFill>
                  <a:srgbClr val="000099"/>
                </a:solidFill>
                <a:latin typeface="Times New Roman" pitchFamily="18" charset="0"/>
              </a:rPr>
              <a:t>York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 smtClean="0">
                <a:solidFill>
                  <a:srgbClr val="000099"/>
                </a:solidFill>
                <a:latin typeface="Times New Roman" pitchFamily="18" charset="0"/>
              </a:rPr>
              <a:t>is</a:t>
            </a:r>
            <a:r>
              <a:rPr lang="ru-RU" sz="280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… . It consists of 5 boroughs: … The heart of New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York is … It has a lot of … . One of them is … State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 Building. It is the tallest … in New York. One of New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 York’s most famous museum is … . One of the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famous symbols of America is … of Liberty.</a:t>
            </a: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</a:rPr>
              <a:t> …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 is one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</a:rPr>
              <a:t> of the longest avenues in Manhattan.</a:t>
            </a:r>
            <a:endParaRPr lang="ru-RU" sz="2800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85984" y="9525"/>
            <a:ext cx="6858016" cy="1296988"/>
          </a:xfrm>
          <a:noFill/>
          <a:ln/>
        </p:spPr>
        <p:txBody>
          <a:bodyPr>
            <a:normAutofit/>
          </a:bodyPr>
          <a:lstStyle/>
          <a:p>
            <a:pPr algn="l" eaLnBrk="0" hangingPunct="0">
              <a:defRPr/>
            </a:pPr>
            <a:r>
              <a:rPr lang="en-US" sz="3600" kern="1200" cap="all" dirty="0">
                <a:solidFill>
                  <a:srgbClr val="000099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Check yourself</a:t>
            </a:r>
            <a:endParaRPr lang="ru-RU" sz="3600" kern="1200" cap="all" dirty="0">
              <a:solidFill>
                <a:srgbClr val="000099"/>
              </a:solidFill>
              <a:effectLst>
                <a:reflection blurRad="12700" stA="48000" endA="300" endPos="55000" dir="5400000" sy="-90000" algn="bl" rotWithShape="0"/>
              </a:effectLst>
              <a:ea typeface="+mj-ea"/>
              <a:cs typeface="+mj-cs"/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196975"/>
            <a:ext cx="8686800" cy="511175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New York is on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the Hudson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River. </a:t>
            </a:r>
            <a:endParaRPr lang="ru-RU" sz="2800" dirty="0">
              <a:solidFill>
                <a:srgbClr val="0000FF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Another name of</a:t>
            </a:r>
            <a:r>
              <a:rPr lang="ru-RU" sz="28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 New York is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America’s Big Apple.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</a:rPr>
              <a:t>It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consists of 5 boroughs: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</a:rPr>
              <a:t>Manhatten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, Brooklyn,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Queens,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Staten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Island and the Bronx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. The heart of New York is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Manhattan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. It has a lot of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sights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. One of them is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the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Empire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State Building. It is the tallest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skyscraper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in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New York. One of New York’s most famous museum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is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the Solomon R. Guggenheim Museum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. One of the </a:t>
            </a:r>
          </a:p>
          <a:p>
            <a:pPr algn="just">
              <a:buFont typeface="Wingdings" pitchFamily="2" charset="2"/>
              <a:buNone/>
            </a:pP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famous symbols of America is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the Statue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of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</a:rPr>
              <a:t>Liberty.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Broadway</a:t>
            </a:r>
            <a:r>
              <a:rPr lang="en-US" sz="2800" dirty="0" smtClean="0">
                <a:latin typeface="Times New Roman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</a:rPr>
              <a:t>is one of the longest avenues in Manhattan.</a:t>
            </a:r>
            <a:endParaRPr lang="ru-RU" sz="2800" dirty="0">
              <a:solidFill>
                <a:srgbClr val="0000FF"/>
              </a:solidFill>
              <a:latin typeface="Times New Roman" pitchFamily="18" charset="0"/>
            </a:endParaRPr>
          </a:p>
          <a:p>
            <a:endParaRPr lang="ru-RU" sz="280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FF"/>
                </a:solidFill>
              </a:rPr>
              <a:t>Name the sights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4" name="Picture 4" descr="empireStateBuilding1-cindy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24600" y="3962400"/>
            <a:ext cx="1600200" cy="2590800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4274" name="Picture 2" descr="250px-Statue_of_Liberty_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1447800" cy="25812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4276" name="Picture 4" descr="http://www.beembee.com/wp-content/uploads/2011/06/Solomon-R.-Guggenheim-Museum-New-Yor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219200"/>
            <a:ext cx="19050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4278" name="Picture 6" descr="http://all-new-york.ru/wp-content/uploads/2011/11/RockefellerCent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0000"/>
            <a:ext cx="2286000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4280" name="Picture 8" descr="http://www.veamea.com/Portals/58683/images/UC-Unified-Communication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1295400"/>
            <a:ext cx="2362200" cy="26003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281" name="Picture 9" descr="L%20Arc%20de%20Triomphe%20du%20Washington%20Square%2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267200"/>
            <a:ext cx="23241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686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4800" dirty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>
          <a:xfrm>
            <a:off x="642910" y="381000"/>
            <a:ext cx="7772400" cy="647700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       </a:t>
            </a:r>
            <a:r>
              <a:rPr lang="uk-UA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   </a:t>
            </a: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The Empire State Building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>
              <a:buFont typeface="Wingdings 2"/>
              <a:buChar char=""/>
              <a:defRPr/>
            </a:pP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                           The Guggenheim Museum</a:t>
            </a:r>
          </a:p>
          <a:p>
            <a:pPr>
              <a:buFont typeface="Wingdings 2"/>
              <a:buChar char=""/>
              <a:defRPr/>
            </a:pPr>
            <a:endParaRPr lang="en-US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Estrangelo Edessa" pitchFamily="66" charset="0"/>
              <a:cs typeface="Estrangelo Edessa" pitchFamily="66" charset="0"/>
            </a:endParaRPr>
          </a:p>
          <a:p>
            <a:pPr lvl="8">
              <a:buFont typeface="Wingdings 2"/>
              <a:buChar char=""/>
              <a:defRPr/>
            </a:pPr>
            <a:r>
              <a:rPr lang="en-US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Central park</a:t>
            </a:r>
            <a:endParaRPr lang="en-US" sz="2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Estrangelo Edessa" pitchFamily="66" charset="0"/>
              <a:cs typeface="Estrangelo Edess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  <a:cs typeface="Estrangelo Edessa" pitchFamily="66" charset="0"/>
              </a:rPr>
              <a:t>          </a:t>
            </a:r>
            <a:r>
              <a:rPr lang="en-US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                   </a:t>
            </a:r>
          </a:p>
          <a:p>
            <a:pPr>
              <a:buNone/>
              <a:defRPr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                                                    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The Statue of Liberty</a:t>
            </a: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                </a:t>
            </a:r>
            <a:endParaRPr lang="uk-UA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               </a:t>
            </a:r>
            <a:r>
              <a:rPr lang="en-US" sz="2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                </a:t>
            </a:r>
            <a:r>
              <a:rPr lang="uk-UA" sz="2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inrichB" pitchFamily="2" charset="0"/>
              </a:rPr>
              <a:t> </a:t>
            </a:r>
            <a:r>
              <a:rPr lang="en-US" sz="2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The Rockefeller Center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                                                    </a:t>
            </a:r>
            <a:r>
              <a:rPr lang="en-US" sz="2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strangelo Edessa" pitchFamily="66" charset="0"/>
                <a:cs typeface="Estrangelo Edessa" pitchFamily="66" charset="0"/>
              </a:rPr>
              <a:t>The Brooklyn Bridge</a:t>
            </a:r>
            <a:endParaRPr lang="ru-RU" sz="2200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inrichB" pitchFamily="2" charset="0"/>
              <a:cs typeface="Estrangelo Edessa" pitchFamily="66" charset="0"/>
            </a:endParaRPr>
          </a:p>
        </p:txBody>
      </p:sp>
      <p:pic>
        <p:nvPicPr>
          <p:cNvPr id="15364" name="Picture 4" descr="empireStateBuilding1-cind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242889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beembee.com/wp-content/uploads/2011/06/Solomon-R.-Guggenheim-Museum-New-Yo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-285776"/>
            <a:ext cx="3071834" cy="28575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Picture 9" descr="L%20Arc%20de%20Triomphe%20du%20Washington%20Square%2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143116"/>
            <a:ext cx="2467004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250px-Statue_of_Liberty_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357430"/>
            <a:ext cx="2643206" cy="24098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6" descr="http://all-new-york.ru/wp-content/uploads/2011/11/RockefellerCent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86256"/>
            <a:ext cx="2357454" cy="25717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 descr="http://www.veamea.com/Portals/58683/images/UC-Unified-Communication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4929198"/>
            <a:ext cx="2905116" cy="19288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2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2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2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2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2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2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2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uiExpand="1"/>
      <p:bldP spid="17203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8435" name="Picture 2" descr="C:\Users\Валера\Desktop\света\изображения Нью-Йорка\dfd73f2750f3a930ebd011f57a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304800"/>
          <a:ext cx="7662890" cy="3307080"/>
        </p:xfrm>
        <a:graphic>
          <a:graphicData uri="http://schemas.openxmlformats.org/drawingml/2006/table">
            <a:tbl>
              <a:tblPr/>
              <a:tblGrid>
                <a:gridCol w="2698527"/>
                <a:gridCol w="4964363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Match the beginning of each sentence with its end.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1.New York </a:t>
                      </a:r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2.The nickname of the city is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3.Rockefeller Center is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The Empire State Building is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5.The Guggenheim Museum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NY is a multinational </a:t>
                      </a:r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city and 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7.The Statue of Liberty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a) 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was designed by a famous architect, Frank Lloyd Wright. 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b) 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welcomed millions of immigrants who had come to America by sea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b="1" dirty="0" smtClean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one the largest city in the USA .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d) famous for its Christmas Trees.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e) "a big apple".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f) </a:t>
                      </a: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the inhabitants of the city speak 75 different languages.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h) one of the world's best loved skyscrapers.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-1981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6000" dirty="0" smtClean="0">
              <a:effectLst>
                <a:outerShdw blurRad="38100" dist="38100" dir="2700000" algn="tl">
                  <a:srgbClr val="FFFFFF"/>
                </a:outerShdw>
              </a:effectLst>
              <a:latin typeface="HeinrichB" pitchFamily="2" charset="0"/>
            </a:endParaRPr>
          </a:p>
        </p:txBody>
      </p:sp>
      <p:pic>
        <p:nvPicPr>
          <p:cNvPr id="19459" name="Picture 6" descr="http://www.sfexaminer.com/files/blog_images/New%20York%20skyline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685800" y="-977900"/>
            <a:ext cx="74676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sz="1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 sz="1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 sz="1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 sz="18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 York is one the largest city in the USA .</a:t>
            </a:r>
            <a:endParaRPr lang="ru-RU" sz="2000" b="1" i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nickname of the city is "a big apple".</a:t>
            </a: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Rockefeller Center is famous for its Christmas Trees.</a:t>
            </a:r>
            <a:endParaRPr lang="ru-RU" sz="2000" b="1" i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Empire State Building is one of the world's best loved skyscrapers.</a:t>
            </a:r>
            <a:endParaRPr lang="ru-RU" sz="2000" b="1" i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Guggenheim Museum </a:t>
            </a: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was designed by a famous architect, Frank Lloyd Wright.</a:t>
            </a:r>
            <a:endParaRPr lang="ru-RU" sz="2000" b="1" i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NY is a multinational city   and the inhabitants of the city speak 75 different languages.</a:t>
            </a:r>
            <a:endParaRPr lang="ru-RU" sz="2000" b="1" i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Franklin Gothic Medium" pitchFamily="34" charset="0"/>
              <a:buAutoNum type="arabicPeriod"/>
            </a:pP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Statue of Liberty</a:t>
            </a: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 welcomed millions of immigrants who had come to America by sea</a:t>
            </a:r>
            <a:r>
              <a:rPr lang="en-US" sz="20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Let’s read asking the way expressions.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0235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Could you tell me where…is?            It’s between the… and the…</a:t>
            </a:r>
            <a:endParaRPr lang="ru-RU" sz="3200" dirty="0" smtClean="0">
              <a:solidFill>
                <a:srgbClr val="000099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Excuse me, how do I get to…?         It’s on the corner…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Turn left (right)…                             Go up (down) the Street…</a:t>
            </a:r>
            <a:endParaRPr lang="ru-RU" sz="3200" dirty="0" smtClean="0">
              <a:solidFill>
                <a:srgbClr val="000099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On the left (right) side…                   Go straight on…</a:t>
            </a:r>
            <a:endParaRPr lang="ru-RU" sz="3200" dirty="0" smtClean="0">
              <a:solidFill>
                <a:srgbClr val="000099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It’s opposite the…                             Go past…</a:t>
            </a:r>
            <a:endParaRPr lang="ru-RU" sz="3200" dirty="0" smtClean="0">
              <a:solidFill>
                <a:srgbClr val="000099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99"/>
                </a:solidFill>
                <a:latin typeface="Monotype Corsiva" pitchFamily="66" charset="0"/>
              </a:rPr>
              <a:t>Keep going until you see…</a:t>
            </a:r>
            <a:endParaRPr lang="ru-RU" sz="3200" dirty="0">
              <a:solidFill>
                <a:srgbClr val="00009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84300"/>
          </a:xfrm>
          <a:noFill/>
          <a:ln/>
        </p:spPr>
        <p:txBody>
          <a:bodyPr/>
          <a:lstStyle/>
          <a:p>
            <a:pPr algn="ctr"/>
            <a:endParaRPr lang="ru-RU" b="1" dirty="0"/>
          </a:p>
        </p:txBody>
      </p:sp>
      <p:pic>
        <p:nvPicPr>
          <p:cNvPr id="76806" name="Picture 6" descr="карта Манх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25538"/>
            <a:ext cx="8713788" cy="5543550"/>
          </a:xfrm>
          <a:prstGeom prst="rect">
            <a:avLst/>
          </a:prstGeom>
          <a:noFill/>
          <a:ln w="1270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6084888" y="623728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>
                <a:solidFill>
                  <a:schemeClr val="bg1"/>
                </a:solidFill>
                <a:hlinkClick r:id="rId3" action="ppaction://hlinksldjump"/>
              </a:rPr>
              <a:t>C.P.</a:t>
            </a:r>
            <a:endParaRPr lang="ru-RU" sz="2000" b="1" u="sng" dirty="0">
              <a:solidFill>
                <a:schemeClr val="bg1"/>
              </a:solidFill>
            </a:endParaRP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7092950" y="6237288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>
                <a:solidFill>
                  <a:schemeClr val="bg1"/>
                </a:solidFill>
                <a:hlinkClick r:id="rId4" action="ppaction://hlinksldjump"/>
              </a:rPr>
              <a:t>M.</a:t>
            </a:r>
            <a:endParaRPr lang="ru-RU" sz="2000" b="1" u="sng">
              <a:solidFill>
                <a:schemeClr val="bg1"/>
              </a:solidFill>
            </a:endParaRP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7956550" y="6237288"/>
            <a:ext cx="79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>
                <a:solidFill>
                  <a:schemeClr val="bg1"/>
                </a:solidFill>
                <a:hlinkClick r:id="rId5" action="ppaction://hlinksldjump"/>
              </a:rPr>
              <a:t>H.</a:t>
            </a:r>
            <a:endParaRPr lang="ru-RU" sz="2000" b="1" u="sng">
              <a:solidFill>
                <a:schemeClr val="bg1"/>
              </a:solidFill>
            </a:endParaRPr>
          </a:p>
        </p:txBody>
      </p:sp>
      <p:pic>
        <p:nvPicPr>
          <p:cNvPr id="9" name="Picture 6" descr="карта Манх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86534"/>
          </a:xfrm>
          <a:prstGeom prst="rect">
            <a:avLst/>
          </a:prstGeom>
          <a:noFill/>
          <a:ln w="1270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Make up dialogues.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r>
              <a:rPr lang="en-US" sz="1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   Use the map of New York.</a:t>
            </a: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1. You are in Times Square and need to get to Penn Station. Ask for directions</a:t>
            </a:r>
          </a:p>
          <a:p>
            <a:pPr>
              <a:buNone/>
            </a:pP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2. You are on 59th Street and First Avenue. You need to get to the Guggenheim Museum. Ask for directions.</a:t>
            </a:r>
          </a:p>
          <a:p>
            <a:pPr>
              <a:buNone/>
            </a:pP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3. You are in Whitehall Street and need to get to the </a:t>
            </a: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World Trade </a:t>
            </a: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Center. Ask for directions.</a:t>
            </a:r>
          </a:p>
          <a:p>
            <a:pPr>
              <a:buNone/>
            </a:pP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 You are at Lincoln Center and need to get to Grand Central Station. Ask for directions.</a:t>
            </a:r>
          </a:p>
          <a:p>
            <a:pPr>
              <a:buNone/>
            </a:pPr>
            <a: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5. You are at the Empire State Building and want to get to Central Park. Ask for directions.</a:t>
            </a:r>
            <a:br>
              <a:rPr lang="en-US" sz="1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Home task:</a:t>
            </a:r>
            <a:r>
              <a:rPr lang="en-US" dirty="0" smtClean="0"/>
              <a:t> 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Ex. A, B. p. </a:t>
            </a:r>
            <a:r>
              <a:rPr lang="ru-RU" sz="3200" b="1" dirty="0" smtClean="0">
                <a:solidFill>
                  <a:srgbClr val="0000FF"/>
                </a:solidFill>
              </a:rPr>
              <a:t>11</a:t>
            </a:r>
            <a:r>
              <a:rPr lang="en-US" sz="3200" b="1" smtClean="0">
                <a:solidFill>
                  <a:srgbClr val="0000FF"/>
                </a:solidFill>
              </a:rPr>
              <a:t>.(W.B.)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85728"/>
            <a:ext cx="8429684" cy="6370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Источники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информации</a:t>
            </a:r>
          </a:p>
          <a:p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AutoNum type="arabicPeriod"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К.И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Кауфман, М.Ю. Кауфман  Английский язык: Счастливый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английский.ру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Happy English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Учебник англ. яз. для 9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общеобраз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учрежд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-  Обнинск: Титул,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/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Клементьева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Т.Б.,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Шэннон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Д.А.  Счастливый английский. Кн. 2 для 7-9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общеобразов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шк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– 2-е изд.,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– Обнинск: Титул, 2001 </a:t>
            </a:r>
            <a:endParaRPr lang="en-US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Голицынский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Ю.Б.  Соединенные Штаты Америки: Пособие по страноведению. –    </a:t>
            </a:r>
          </a:p>
          <a:p>
            <a:pPr lvl="0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СПб.: КАРО, 2006 – 448 с., ил. </a:t>
            </a:r>
          </a:p>
          <a:p>
            <a:pPr lvl="0"/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 Тобольская С.И. </a:t>
            </a:r>
            <a:r>
              <a:rPr lang="en-US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English-speaking countries.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Страноведческий справочник: Учебное </a:t>
            </a:r>
          </a:p>
          <a:p>
            <a:pPr lvl="0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пособие. – Саратов: Лицей, 2004. – 176 с.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terekhofff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at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ua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photo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nju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_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jork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_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foto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eamerica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foto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new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york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-2.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php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all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-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new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york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ru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new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york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dostoprimechtelnosti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lifeglobe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.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net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entry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/1843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mirsovetov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ru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travels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travel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excursion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new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york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-1.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html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kartinki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na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rabochiy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st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://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images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yandex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ru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://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prousa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ru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new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_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york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_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city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://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states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-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of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-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america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ru</a:t>
            </a:r>
            <a:r>
              <a:rPr lang="en-US" sz="16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://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content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.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mail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ru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arch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/14</a:t>
            </a:r>
            <a:r>
              <a:rPr lang="ru-RU" sz="16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... </a:t>
            </a:r>
          </a:p>
          <a:p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http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://</a:t>
            </a:r>
            <a:r>
              <a:rPr lang="en-US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www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biffen</a:t>
            </a:r>
            <a:r>
              <a:rPr lang="ru-RU" sz="1600" u="sng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.</a:t>
            </a:r>
            <a:r>
              <a:rPr lang="en-US" sz="1600" u="sng" dirty="0" err="1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ru</a:t>
            </a:r>
            <a:r>
              <a:rPr lang="en-US" sz="16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49747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429684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2" tooltip="Внешняя ссылка"/>
              </a:rPr>
              <a:t>http://en.wikipedia....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2" tooltip="Внешняя ссылка"/>
              </a:rPr>
              <a:t>n_New_York_City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3" tooltip="Внешняя ссылка"/>
              </a:rPr>
              <a:t>http://www.newyorkcitywalk.com/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4" tooltip="Внешняя ссылка"/>
              </a:rPr>
              <a:t>http://www.ny.com/locator/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5" tooltip="Внешняя ссылка"/>
              </a:rPr>
              <a:t>http://en.wikipedia....(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5" tooltip="Внешняя ссылка"/>
              </a:rPr>
              <a:t>New_York_City</a:t>
            </a: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5" tooltip="Внешняя ссылка"/>
              </a:rPr>
              <a:t>)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6" tooltip="Внешняя ссылка"/>
              </a:rPr>
              <a:t>http://en.wikipedia....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6" tooltip="Внешняя ссылка"/>
              </a:rPr>
              <a:t>ki</a:t>
            </a: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6" tooltip="Внешняя ссылка"/>
              </a:rPr>
              <a:t>/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6" tooltip="Внешняя ссылка"/>
              </a:rPr>
              <a:t>Hudson_River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7" tooltip="Внешняя ссылка"/>
              </a:rPr>
              <a:t>http://en.wikipedia....wiki/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7" tooltip="Внешняя ссылка"/>
              </a:rPr>
              <a:t>East_River</a:t>
            </a:r>
            <a: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  <a:t> </a:t>
            </a:r>
            <a:br>
              <a:rPr lang="en-US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</a:rPr>
            </a:b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8" tooltip="Внешняя ссылка"/>
              </a:rPr>
              <a:t>http://en.wikipedia....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8" tooltip="Внешняя ссылка"/>
              </a:rPr>
              <a:t>ki</a:t>
            </a:r>
            <a:r>
              <a:rPr lang="en-US" u="sng" dirty="0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8" tooltip="Внешняя ссылка"/>
              </a:rPr>
              <a:t>/</a:t>
            </a:r>
            <a:r>
              <a:rPr lang="en-US" u="sng" dirty="0" err="1" smtClean="0">
                <a:ln>
                  <a:solidFill>
                    <a:srgbClr val="0000FF"/>
                  </a:solidFill>
                </a:ln>
                <a:solidFill>
                  <a:srgbClr val="000099"/>
                </a:solidFill>
                <a:hlinkClick r:id="rId8" tooltip="Внешняя ссылка"/>
              </a:rPr>
              <a:t>Harlem_River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3">
      <a:dk1>
        <a:srgbClr val="009DD9"/>
      </a:dk1>
      <a:lt1>
        <a:srgbClr val="0BD0D9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873</Words>
  <PresentationFormat>Экран (4:3)</PresentationFormat>
  <Paragraphs>164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Апекс</vt:lpstr>
      <vt:lpstr>Welcome to New  York Lesson 7-8 “Streets and avenues” For the 9th form </vt:lpstr>
      <vt:lpstr>NEW YORK</vt:lpstr>
      <vt:lpstr>New York!</vt:lpstr>
      <vt:lpstr>STREETS AND AVENUES</vt:lpstr>
      <vt:lpstr>Writing and reading dates</vt:lpstr>
      <vt:lpstr>It`s difficult to get lost in New York. It has a very clever system of streets and avenues. Streets run east to west across the island and are often called cross-streets, while avenues run north to south down the island.</vt:lpstr>
      <vt:lpstr>5th Avenue  is one of the most expensive streets in the world</vt:lpstr>
      <vt:lpstr>Apple Store, 5th Avenue</vt:lpstr>
      <vt:lpstr>Manhattan Avenue </vt:lpstr>
      <vt:lpstr>Слайд 10</vt:lpstr>
      <vt:lpstr>Park Avenue  goes from Grand Central Terminal </vt:lpstr>
      <vt:lpstr>Wall Street  is the financial center of the world</vt:lpstr>
      <vt:lpstr>Korea Town</vt:lpstr>
      <vt:lpstr>East 19th Street </vt:lpstr>
      <vt:lpstr>The Metropolitan Museum of Art  (the Met)</vt:lpstr>
      <vt:lpstr>Subway (underground) station near Ground Zero Memorial</vt:lpstr>
      <vt:lpstr>Слайд 17</vt:lpstr>
      <vt:lpstr>Слайд 18</vt:lpstr>
      <vt:lpstr>Слайд 19</vt:lpstr>
      <vt:lpstr>Слайд 20</vt:lpstr>
      <vt:lpstr>Слайд 21</vt:lpstr>
      <vt:lpstr>Home task:</vt:lpstr>
      <vt:lpstr>STREETS AND AVENUES</vt:lpstr>
      <vt:lpstr>Слайд 24</vt:lpstr>
      <vt:lpstr>Check yourself</vt:lpstr>
      <vt:lpstr>Name the sights</vt:lpstr>
      <vt:lpstr>Слайд 27</vt:lpstr>
      <vt:lpstr>Слайд 28</vt:lpstr>
      <vt:lpstr>Слайд 29</vt:lpstr>
      <vt:lpstr>Let’s read asking the way expressions.</vt:lpstr>
      <vt:lpstr>Слайд 31</vt:lpstr>
      <vt:lpstr>Make up dialogues.</vt:lpstr>
      <vt:lpstr>Home task: 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New  York Lesson 7-8 “Streets and avenues” For the 9th form </dc:title>
  <dc:creator>Папа Пётр</dc:creator>
  <cp:lastModifiedBy>Папа Пётр</cp:lastModifiedBy>
  <cp:revision>65</cp:revision>
  <dcterms:created xsi:type="dcterms:W3CDTF">2017-02-10T18:28:51Z</dcterms:created>
  <dcterms:modified xsi:type="dcterms:W3CDTF">2017-02-26T13:55:33Z</dcterms:modified>
</cp:coreProperties>
</file>